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0" r:id="rId7"/>
    <p:sldId id="268" r:id="rId8"/>
    <p:sldId id="266" r:id="rId9"/>
    <p:sldId id="261" r:id="rId10"/>
    <p:sldId id="262" r:id="rId11"/>
    <p:sldId id="276" r:id="rId12"/>
    <p:sldId id="279" r:id="rId13"/>
    <p:sldId id="265"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4" d="100"/>
          <a:sy n="104" d="100"/>
        </p:scale>
        <p:origin x="-1824" y="-22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2D039B4-C6C9-4014-983E-700A81EF04D8}" type="datetimeFigureOut">
              <a:rPr lang="ru-RU"/>
              <a:pPr>
                <a:defRPr/>
              </a:pPr>
              <a:t>24.09.2024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84D528A-13F1-4C46-80B6-D667B8A30BE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4BF9F7F-5352-40D1-BD8E-9BA614EAEF03}" type="datetimeFigureOut">
              <a:rPr lang="ru-RU"/>
              <a:pPr>
                <a:defRPr/>
              </a:pPr>
              <a:t>24.09.2024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51B9D75-5F4A-4397-B546-220AD97F79B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EBA8855-9A38-465B-8435-939E589A421F}" type="datetimeFigureOut">
              <a:rPr lang="ru-RU"/>
              <a:pPr>
                <a:defRPr/>
              </a:pPr>
              <a:t>24.09.2024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4C72D64-D744-4C39-9201-9AD5484F536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87B773A-858B-4ACA-997D-B254E9562280}" type="datetimeFigureOut">
              <a:rPr lang="ru-RU"/>
              <a:pPr>
                <a:defRPr/>
              </a:pPr>
              <a:t>24.09.2024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F01C146-BA75-4B7B-86BB-71441EB82E5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FB9DAFD-1D76-42C4-857E-A7DE42CCB818}" type="datetimeFigureOut">
              <a:rPr lang="ru-RU"/>
              <a:pPr>
                <a:defRPr/>
              </a:pPr>
              <a:t>24.09.2024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CA0668C-9557-4892-BC2C-42735A645FA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69D4239-3145-4FE3-9BF4-6D02C9016048}" type="datetimeFigureOut">
              <a:rPr lang="ru-RU"/>
              <a:pPr>
                <a:defRPr/>
              </a:pPr>
              <a:t>24.09.2024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B5385EA-A441-4493-BEC5-677137EACE6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0FA360F8-2D34-45AE-9C30-B2BC02A8A8F0}" type="datetimeFigureOut">
              <a:rPr lang="ru-RU"/>
              <a:pPr>
                <a:defRPr/>
              </a:pPr>
              <a:t>24.09.2024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EA0B466D-0730-4723-A816-856EBD3CB1D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B5A5BF8-CEFF-4498-9E5B-0659B1BEA140}" type="datetimeFigureOut">
              <a:rPr lang="ru-RU"/>
              <a:pPr>
                <a:defRPr/>
              </a:pPr>
              <a:t>24.09.2024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F6411B1-DBE8-4504-9E58-03DE57CD9BB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7952A29-64BE-47EC-A752-C8237B6688A4}" type="datetimeFigureOut">
              <a:rPr lang="ru-RU"/>
              <a:pPr>
                <a:defRPr/>
              </a:pPr>
              <a:t>24.09.2024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E57791E-071A-435A-9D78-115F50E04F6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70AE6D3-526A-4EA5-9047-E4221578B1B7}" type="datetimeFigureOut">
              <a:rPr lang="ru-RU"/>
              <a:pPr>
                <a:defRPr/>
              </a:pPr>
              <a:t>24.09.2024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13A9D2F-F98D-4F0F-8F02-8D6D8CF8A86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859C37D-6148-4073-A707-89C011CF4259}" type="datetimeFigureOut">
              <a:rPr lang="ru-RU"/>
              <a:pPr>
                <a:defRPr/>
              </a:pPr>
              <a:t>24.09.2024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6DF4AC6-615E-4D93-8FB4-7688C78EC8A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A9B792C-5FB1-435C-9C95-B405F1DDDF59}" type="datetimeFigureOut">
              <a:rPr lang="ru-RU"/>
              <a:pPr>
                <a:defRPr/>
              </a:pPr>
              <a:t>24.09.2024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B1530D3-511C-4B54-ADD1-26E4A84C043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1357290" y="3887801"/>
            <a:ext cx="7358063" cy="1470025"/>
          </a:xfrm>
        </p:spPr>
        <p:txBody>
          <a:bodyPr/>
          <a:lstStyle/>
          <a:p>
            <a:r>
              <a:rPr lang="ru-RU" sz="4000" b="1" dirty="0">
                <a:solidFill>
                  <a:schemeClr val="accent2"/>
                </a:solidFill>
                <a:latin typeface="Times New Roman"/>
                <a:ea typeface="Times New Roman"/>
              </a:rPr>
              <a:t>«Особенности организации работы </a:t>
            </a:r>
            <a:r>
              <a:rPr lang="ru-RU" sz="4000" b="1" dirty="0" smtClean="0">
                <a:solidFill>
                  <a:schemeClr val="accent2"/>
                </a:solidFill>
                <a:latin typeface="Times New Roman"/>
                <a:ea typeface="Times New Roman"/>
              </a:rPr>
              <a:t>в логопедической группе.</a:t>
            </a:r>
            <a:br>
              <a:rPr lang="ru-RU" sz="4000" b="1" dirty="0" smtClean="0">
                <a:solidFill>
                  <a:schemeClr val="accent2"/>
                </a:solidFill>
                <a:latin typeface="Times New Roman"/>
                <a:ea typeface="Times New Roman"/>
              </a:rPr>
            </a:br>
            <a:r>
              <a:rPr lang="ru-RU" sz="4000" b="1" dirty="0" smtClean="0">
                <a:solidFill>
                  <a:schemeClr val="accent2"/>
                </a:solidFill>
                <a:latin typeface="Times New Roman"/>
                <a:ea typeface="Times New Roman"/>
              </a:rPr>
              <a:t>Результаты </a:t>
            </a:r>
            <a:r>
              <a:rPr lang="ru-RU" sz="4000" b="1" dirty="0">
                <a:solidFill>
                  <a:schemeClr val="accent2"/>
                </a:solidFill>
                <a:latin typeface="Times New Roman"/>
                <a:ea typeface="Times New Roman"/>
              </a:rPr>
              <a:t>логопедического обследования» </a:t>
            </a:r>
            <a:endParaRPr lang="ru-RU" sz="4000" b="1" i="1" dirty="0" smtClean="0">
              <a:solidFill>
                <a:schemeClr val="accent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67544" y="1844824"/>
            <a:ext cx="8229600" cy="714370"/>
          </a:xfrm>
        </p:spPr>
        <p:txBody>
          <a:bodyPr/>
          <a:lstStyle/>
          <a:p>
            <a:r>
              <a:rPr lang="ru-RU" sz="3200" b="1" dirty="0" smtClean="0">
                <a:solidFill>
                  <a:srgbClr val="002060"/>
                </a:solidFill>
                <a:latin typeface="Times New Roman" pitchFamily="18" charset="0"/>
                <a:cs typeface="Times New Roman" pitchFamily="18" charset="0"/>
              </a:rPr>
              <a:t/>
            </a:r>
            <a:br>
              <a:rPr lang="ru-RU" sz="3200" b="1" dirty="0" smtClean="0">
                <a:solidFill>
                  <a:srgbClr val="002060"/>
                </a:solidFill>
                <a:latin typeface="Times New Roman" pitchFamily="18" charset="0"/>
                <a:cs typeface="Times New Roman" pitchFamily="18" charset="0"/>
              </a:rPr>
            </a:br>
            <a:r>
              <a:rPr lang="ru-RU" sz="3600" b="1" dirty="0">
                <a:solidFill>
                  <a:schemeClr val="accent2">
                    <a:lumMod val="75000"/>
                  </a:schemeClr>
                </a:solidFill>
                <a:ea typeface="+mn-ea"/>
                <a:cs typeface="+mn-cs"/>
              </a:rPr>
              <a:t>Состояние связной речи.</a:t>
            </a:r>
            <a:r>
              <a:rPr lang="ru-RU" sz="3600" b="1" dirty="0" smtClean="0">
                <a:solidFill>
                  <a:schemeClr val="accent2">
                    <a:lumMod val="75000"/>
                  </a:schemeClr>
                </a:solidFill>
              </a:rPr>
              <a:t> </a:t>
            </a:r>
            <a:br>
              <a:rPr lang="ru-RU" sz="3600" b="1" dirty="0" smtClean="0">
                <a:solidFill>
                  <a:schemeClr val="accent2">
                    <a:lumMod val="75000"/>
                  </a:schemeClr>
                </a:solidFill>
              </a:rPr>
            </a:br>
            <a:endParaRPr lang="ru-RU" sz="3600" b="1" dirty="0" smtClean="0">
              <a:solidFill>
                <a:schemeClr val="accent2">
                  <a:lumMod val="75000"/>
                </a:schemeClr>
              </a:solidFill>
              <a:latin typeface="Times New Roman" pitchFamily="18" charset="0"/>
              <a:cs typeface="Times New Roman" pitchFamily="18" charset="0"/>
            </a:endParaRPr>
          </a:p>
        </p:txBody>
      </p:sp>
      <p:sp>
        <p:nvSpPr>
          <p:cNvPr id="3075" name="Содержимое 2"/>
          <p:cNvSpPr>
            <a:spLocks noGrp="1"/>
          </p:cNvSpPr>
          <p:nvPr>
            <p:ph idx="1"/>
          </p:nvPr>
        </p:nvSpPr>
        <p:spPr>
          <a:xfrm>
            <a:off x="571500" y="2500306"/>
            <a:ext cx="8158163" cy="4054483"/>
          </a:xfrm>
        </p:spPr>
        <p:txBody>
          <a:bodyPr/>
          <a:lstStyle/>
          <a:p>
            <a:pPr marL="0" indent="0">
              <a:buNone/>
            </a:pPr>
            <a:r>
              <a:rPr lang="ru-RU" sz="2400" dirty="0" smtClean="0">
                <a:solidFill>
                  <a:schemeClr val="accent2">
                    <a:lumMod val="75000"/>
                  </a:schemeClr>
                </a:solidFill>
              </a:rPr>
              <a:t>Основные </a:t>
            </a:r>
            <a:r>
              <a:rPr lang="ru-RU" sz="2400" dirty="0">
                <a:solidFill>
                  <a:schemeClr val="accent2">
                    <a:lumMod val="75000"/>
                  </a:schemeClr>
                </a:solidFill>
              </a:rPr>
              <a:t>акценты должны быть расставлены на умении </a:t>
            </a:r>
            <a:r>
              <a:rPr lang="ru-RU" sz="2400" dirty="0" smtClean="0">
                <a:solidFill>
                  <a:schemeClr val="accent2">
                    <a:lumMod val="75000"/>
                  </a:schemeClr>
                </a:solidFill>
              </a:rPr>
              <a:t>отвечать </a:t>
            </a:r>
            <a:r>
              <a:rPr lang="ru-RU" sz="2400" dirty="0">
                <a:solidFill>
                  <a:schemeClr val="accent2">
                    <a:lumMod val="75000"/>
                  </a:schemeClr>
                </a:solidFill>
              </a:rPr>
              <a:t>на вопросы, пересказывать, составлять рассказы по сюжетной картинке, серии картинок. </a:t>
            </a:r>
            <a:endParaRPr lang="ru-RU" sz="2400" dirty="0" smtClean="0">
              <a:solidFill>
                <a:schemeClr val="accent2">
                  <a:lumMod val="75000"/>
                </a:schemeClr>
              </a:solidFill>
            </a:endParaRPr>
          </a:p>
          <a:p>
            <a:pPr marL="0" indent="0">
              <a:buNone/>
            </a:pPr>
            <a:r>
              <a:rPr lang="ru-RU" sz="2400" dirty="0" smtClean="0">
                <a:solidFill>
                  <a:schemeClr val="accent2">
                    <a:lumMod val="75000"/>
                  </a:schemeClr>
                </a:solidFill>
              </a:rPr>
              <a:t>Дети </a:t>
            </a:r>
            <a:r>
              <a:rPr lang="ru-RU" sz="2400" dirty="0">
                <a:solidFill>
                  <a:schemeClr val="accent2">
                    <a:lumMod val="75000"/>
                  </a:schemeClr>
                </a:solidFill>
              </a:rPr>
              <a:t>умеют составлять рассказ по сюжетной картинке и серии картин, по представлению, рассказ на заданную тему, рассказ из личного опыта. Пересказывают текст в логической последовательности.</a:t>
            </a:r>
            <a:endParaRPr lang="ru-RU" sz="2400" dirty="0" smtClean="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48680"/>
            <a:ext cx="6984776" cy="576064"/>
          </a:xfrm>
        </p:spPr>
        <p:txBody>
          <a:bodyPr/>
          <a:lstStyle/>
          <a:p>
            <a:r>
              <a:rPr lang="ru-RU" sz="2800" b="1" dirty="0">
                <a:solidFill>
                  <a:srgbClr val="002060"/>
                </a:solidFill>
                <a:latin typeface="Times New Roman" pitchFamily="18" charset="0"/>
                <a:cs typeface="Times New Roman" pitchFamily="18" charset="0"/>
              </a:rPr>
              <a:t/>
            </a:r>
            <a:br>
              <a:rPr lang="ru-RU" sz="2800" b="1" dirty="0">
                <a:solidFill>
                  <a:srgbClr val="002060"/>
                </a:solidFill>
                <a:latin typeface="Times New Roman" pitchFamily="18" charset="0"/>
                <a:cs typeface="Times New Roman" pitchFamily="18" charset="0"/>
              </a:rPr>
            </a:br>
            <a:endParaRPr lang="ru-RU" dirty="0"/>
          </a:p>
        </p:txBody>
      </p:sp>
      <p:sp>
        <p:nvSpPr>
          <p:cNvPr id="3" name="Объект 2"/>
          <p:cNvSpPr>
            <a:spLocks noGrp="1"/>
          </p:cNvSpPr>
          <p:nvPr>
            <p:ph idx="1"/>
          </p:nvPr>
        </p:nvSpPr>
        <p:spPr>
          <a:xfrm>
            <a:off x="457200" y="2132856"/>
            <a:ext cx="8229600" cy="3993307"/>
          </a:xfrm>
        </p:spPr>
        <p:txBody>
          <a:bodyPr/>
          <a:lstStyle/>
          <a:p>
            <a:pPr lvl="0">
              <a:buNone/>
            </a:pPr>
            <a:r>
              <a:rPr lang="ru-RU" sz="2800" b="1" dirty="0" smtClean="0">
                <a:solidFill>
                  <a:srgbClr val="C0504D">
                    <a:lumMod val="75000"/>
                  </a:srgbClr>
                </a:solidFill>
                <a:latin typeface="Times New Roman" pitchFamily="18" charset="0"/>
                <a:cs typeface="Times New Roman" pitchFamily="18" charset="0"/>
              </a:rPr>
              <a:t>   </a:t>
            </a:r>
            <a:r>
              <a:rPr lang="ru-RU" b="1" dirty="0" smtClean="0">
                <a:solidFill>
                  <a:srgbClr val="C0504D">
                    <a:lumMod val="75000"/>
                  </a:srgbClr>
                </a:solidFill>
                <a:latin typeface="Times New Roman" pitchFamily="18" charset="0"/>
                <a:ea typeface="+mj-ea"/>
                <a:cs typeface="Times New Roman" pitchFamily="18" charset="0"/>
              </a:rPr>
              <a:t>Рекомендации для родителей:</a:t>
            </a:r>
            <a:r>
              <a:rPr lang="ru-RU" sz="2800" dirty="0">
                <a:solidFill>
                  <a:srgbClr val="C0504D">
                    <a:lumMod val="75000"/>
                  </a:srgbClr>
                </a:solidFill>
                <a:ea typeface="+mj-ea"/>
                <a:cs typeface="+mj-cs"/>
              </a:rPr>
              <a:t/>
            </a:r>
            <a:br>
              <a:rPr lang="ru-RU" sz="2800" dirty="0">
                <a:solidFill>
                  <a:srgbClr val="C0504D">
                    <a:lumMod val="75000"/>
                  </a:srgbClr>
                </a:solidFill>
                <a:ea typeface="+mj-ea"/>
                <a:cs typeface="+mj-cs"/>
              </a:rPr>
            </a:br>
            <a:endParaRPr lang="ru-RU" sz="2800" b="1" dirty="0" smtClean="0">
              <a:solidFill>
                <a:srgbClr val="C0504D">
                  <a:lumMod val="75000"/>
                </a:srgbClr>
              </a:solidFill>
              <a:latin typeface="Times New Roman" pitchFamily="18" charset="0"/>
              <a:cs typeface="Times New Roman" pitchFamily="18" charset="0"/>
            </a:endParaRPr>
          </a:p>
          <a:p>
            <a:pPr lvl="0">
              <a:buNone/>
            </a:pPr>
            <a:r>
              <a:rPr lang="ru-RU" sz="2800" b="1" dirty="0" smtClean="0">
                <a:solidFill>
                  <a:srgbClr val="C0504D">
                    <a:lumMod val="75000"/>
                  </a:srgbClr>
                </a:solidFill>
                <a:latin typeface="Times New Roman" pitchFamily="18" charset="0"/>
                <a:cs typeface="Times New Roman" pitchFamily="18" charset="0"/>
              </a:rPr>
              <a:t>    -папки </a:t>
            </a:r>
            <a:r>
              <a:rPr lang="ru-RU" sz="2800" b="1" dirty="0">
                <a:solidFill>
                  <a:srgbClr val="C0504D">
                    <a:lumMod val="75000"/>
                  </a:srgbClr>
                </a:solidFill>
                <a:latin typeface="Times New Roman" pitchFamily="18" charset="0"/>
                <a:cs typeface="Times New Roman" pitchFamily="18" charset="0"/>
              </a:rPr>
              <a:t>с </a:t>
            </a:r>
            <a:r>
              <a:rPr lang="ru-RU" sz="2800" b="1" dirty="0" smtClean="0">
                <a:solidFill>
                  <a:srgbClr val="C0504D">
                    <a:lumMod val="75000"/>
                  </a:srgbClr>
                </a:solidFill>
                <a:latin typeface="Times New Roman" pitchFamily="18" charset="0"/>
                <a:cs typeface="Times New Roman" pitchFamily="18" charset="0"/>
              </a:rPr>
              <a:t>заданиями </a:t>
            </a:r>
            <a:r>
              <a:rPr lang="ru-RU" sz="2800" b="1" dirty="0">
                <a:solidFill>
                  <a:srgbClr val="C0504D">
                    <a:lumMod val="75000"/>
                  </a:srgbClr>
                </a:solidFill>
                <a:latin typeface="Times New Roman" pitchFamily="18" charset="0"/>
                <a:cs typeface="Times New Roman" pitchFamily="18" charset="0"/>
              </a:rPr>
              <a:t>забираются на выходные, возвращаются в понедельник</a:t>
            </a:r>
            <a:r>
              <a:rPr lang="ru-RU" sz="2800" b="1" dirty="0" smtClean="0">
                <a:solidFill>
                  <a:srgbClr val="C0504D">
                    <a:lumMod val="75000"/>
                  </a:srgbClr>
                </a:solidFill>
                <a:latin typeface="Times New Roman" pitchFamily="18" charset="0"/>
                <a:cs typeface="Times New Roman" pitchFamily="18" charset="0"/>
              </a:rPr>
              <a:t>;</a:t>
            </a:r>
            <a:br>
              <a:rPr lang="ru-RU" sz="2800" b="1" dirty="0" smtClean="0">
                <a:solidFill>
                  <a:srgbClr val="C0504D">
                    <a:lumMod val="75000"/>
                  </a:srgbClr>
                </a:solidFill>
                <a:latin typeface="Times New Roman" pitchFamily="18" charset="0"/>
                <a:cs typeface="Times New Roman" pitchFamily="18" charset="0"/>
              </a:rPr>
            </a:br>
            <a:r>
              <a:rPr lang="ru-RU" sz="2800" b="1" dirty="0" smtClean="0">
                <a:solidFill>
                  <a:srgbClr val="C0504D">
                    <a:lumMod val="75000"/>
                  </a:srgbClr>
                </a:solidFill>
                <a:latin typeface="Times New Roman" pitchFamily="18" charset="0"/>
                <a:cs typeface="Times New Roman" pitchFamily="18" charset="0"/>
              </a:rPr>
              <a:t>- </a:t>
            </a:r>
            <a:r>
              <a:rPr lang="ru-RU" sz="2800" b="1" dirty="0">
                <a:solidFill>
                  <a:srgbClr val="C0504D">
                    <a:lumMod val="75000"/>
                  </a:srgbClr>
                </a:solidFill>
                <a:latin typeface="Times New Roman" pitchFamily="18" charset="0"/>
                <a:cs typeface="Times New Roman" pitchFamily="18" charset="0"/>
              </a:rPr>
              <a:t>задания на развитие мелкой моторики рук  выполняются </a:t>
            </a:r>
            <a:r>
              <a:rPr lang="ru-RU" sz="2800" b="1" dirty="0" smtClean="0">
                <a:solidFill>
                  <a:srgbClr val="C0504D">
                    <a:lumMod val="75000"/>
                  </a:srgbClr>
                </a:solidFill>
                <a:latin typeface="Times New Roman" pitchFamily="18" charset="0"/>
                <a:cs typeface="Times New Roman" pitchFamily="18" charset="0"/>
              </a:rPr>
              <a:t>только карандашами</a:t>
            </a:r>
            <a:r>
              <a:rPr lang="ru-RU" sz="2800" b="1" dirty="0">
                <a:solidFill>
                  <a:srgbClr val="C0504D">
                    <a:lumMod val="75000"/>
                  </a:srgbClr>
                </a:solidFill>
                <a:latin typeface="Times New Roman" pitchFamily="18" charset="0"/>
                <a:cs typeface="Times New Roman" pitchFamily="18" charset="0"/>
              </a:rPr>
              <a:t>;</a:t>
            </a:r>
            <a:br>
              <a:rPr lang="ru-RU" sz="2800" b="1" dirty="0">
                <a:solidFill>
                  <a:srgbClr val="C0504D">
                    <a:lumMod val="75000"/>
                  </a:srgbClr>
                </a:solidFill>
                <a:latin typeface="Times New Roman" pitchFamily="18" charset="0"/>
                <a:cs typeface="Times New Roman" pitchFamily="18" charset="0"/>
              </a:rPr>
            </a:br>
            <a:r>
              <a:rPr lang="ru-RU" sz="2800" b="1" dirty="0">
                <a:solidFill>
                  <a:srgbClr val="C0504D">
                    <a:lumMod val="75000"/>
                  </a:srgbClr>
                </a:solidFill>
                <a:latin typeface="Times New Roman" pitchFamily="18" charset="0"/>
                <a:cs typeface="Times New Roman" pitchFamily="18" charset="0"/>
              </a:rPr>
              <a:t>- весь речевой материал должен быть отработан;</a:t>
            </a:r>
            <a:br>
              <a:rPr lang="ru-RU" sz="2800" b="1" dirty="0">
                <a:solidFill>
                  <a:srgbClr val="C0504D">
                    <a:lumMod val="75000"/>
                  </a:srgbClr>
                </a:solidFill>
                <a:latin typeface="Times New Roman" pitchFamily="18" charset="0"/>
                <a:cs typeface="Times New Roman" pitchFamily="18" charset="0"/>
              </a:rPr>
            </a:br>
            <a:r>
              <a:rPr lang="ru-RU" sz="2800" b="1" dirty="0">
                <a:solidFill>
                  <a:srgbClr val="C0504D">
                    <a:lumMod val="75000"/>
                  </a:srgbClr>
                </a:solidFill>
                <a:latin typeface="Times New Roman" pitchFamily="18" charset="0"/>
                <a:cs typeface="Times New Roman" pitchFamily="18" charset="0"/>
              </a:rPr>
              <a:t>- все задания выполняются до конца.</a:t>
            </a:r>
          </a:p>
          <a:p>
            <a:pPr lvl="0">
              <a:buNone/>
            </a:pPr>
            <a:endParaRPr lang="ru-RU" sz="2400" dirty="0">
              <a:solidFill>
                <a:prstClr val="black"/>
              </a:solidFill>
            </a:endParaRPr>
          </a:p>
          <a:p>
            <a:pPr marL="0" indent="0">
              <a:buNone/>
            </a:pPr>
            <a:endParaRPr lang="ru-RU" dirty="0"/>
          </a:p>
        </p:txBody>
      </p:sp>
    </p:spTree>
    <p:extLst>
      <p:ext uri="{BB962C8B-B14F-4D97-AF65-F5344CB8AC3E}">
        <p14:creationId xmlns:p14="http://schemas.microsoft.com/office/powerpoint/2010/main" xmlns="" val="2148416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a:solidFill>
                  <a:srgbClr val="C0504D">
                    <a:lumMod val="75000"/>
                  </a:srgbClr>
                </a:solidFill>
                <a:latin typeface="Times New Roman" pitchFamily="18" charset="0"/>
                <a:cs typeface="Times New Roman" pitchFamily="18" charset="0"/>
              </a:rPr>
              <a:t>Роль семьи в преодолении речевых нарушений</a:t>
            </a:r>
            <a:br>
              <a:rPr lang="ru-RU" sz="2800" b="1" dirty="0">
                <a:solidFill>
                  <a:srgbClr val="C0504D">
                    <a:lumMod val="75000"/>
                  </a:srgbClr>
                </a:solidFill>
                <a:latin typeface="Times New Roman" pitchFamily="18" charset="0"/>
                <a:cs typeface="Times New Roman" pitchFamily="18" charset="0"/>
              </a:rPr>
            </a:br>
            <a:endParaRPr lang="ru-RU" dirty="0"/>
          </a:p>
        </p:txBody>
      </p:sp>
      <p:sp>
        <p:nvSpPr>
          <p:cNvPr id="3" name="Объект 2"/>
          <p:cNvSpPr>
            <a:spLocks noGrp="1"/>
          </p:cNvSpPr>
          <p:nvPr>
            <p:ph idx="1"/>
          </p:nvPr>
        </p:nvSpPr>
        <p:spPr/>
        <p:txBody>
          <a:bodyPr/>
          <a:lstStyle/>
          <a:p>
            <a:pPr lvl="0">
              <a:buNone/>
            </a:pPr>
            <a:endParaRPr lang="ru-RU" sz="2400" b="1" dirty="0" smtClean="0">
              <a:solidFill>
                <a:srgbClr val="C0504D">
                  <a:lumMod val="75000"/>
                </a:srgbClr>
              </a:solidFill>
              <a:latin typeface="Times New Roman" pitchFamily="18" charset="0"/>
              <a:cs typeface="Times New Roman" pitchFamily="18" charset="0"/>
            </a:endParaRPr>
          </a:p>
          <a:p>
            <a:pPr lvl="0">
              <a:buNone/>
            </a:pPr>
            <a:r>
              <a:rPr lang="ru-RU" sz="2400" b="1" dirty="0" smtClean="0">
                <a:solidFill>
                  <a:srgbClr val="C0504D">
                    <a:lumMod val="75000"/>
                  </a:srgbClr>
                </a:solidFill>
                <a:latin typeface="Times New Roman" pitchFamily="18" charset="0"/>
                <a:cs typeface="Times New Roman" pitchFamily="18" charset="0"/>
              </a:rPr>
              <a:t>-   Родители </a:t>
            </a:r>
            <a:r>
              <a:rPr lang="ru-RU" sz="2400" b="1" dirty="0">
                <a:solidFill>
                  <a:srgbClr val="C0504D">
                    <a:lumMod val="75000"/>
                  </a:srgbClr>
                </a:solidFill>
                <a:latin typeface="Times New Roman" pitchFamily="18" charset="0"/>
                <a:cs typeface="Times New Roman" pitchFamily="18" charset="0"/>
              </a:rPr>
              <a:t>должны формировать правильное отношение к речевому нарушению у ребенка:</a:t>
            </a:r>
          </a:p>
          <a:p>
            <a:pPr lvl="0">
              <a:buNone/>
            </a:pPr>
            <a:r>
              <a:rPr lang="ru-RU" sz="2400" b="1" dirty="0">
                <a:solidFill>
                  <a:srgbClr val="C0504D">
                    <a:lumMod val="75000"/>
                  </a:srgbClr>
                </a:solidFill>
                <a:latin typeface="Times New Roman" pitchFamily="18" charset="0"/>
                <a:cs typeface="Times New Roman" pitchFamily="18" charset="0"/>
              </a:rPr>
              <a:t>-   не ругать ребенка за неправильную речь;</a:t>
            </a:r>
          </a:p>
          <a:p>
            <a:pPr lvl="0">
              <a:buFontTx/>
              <a:buChar char="-"/>
            </a:pPr>
            <a:r>
              <a:rPr lang="ru-RU" sz="2400" b="1" dirty="0">
                <a:solidFill>
                  <a:srgbClr val="C0504D">
                    <a:lumMod val="75000"/>
                  </a:srgbClr>
                </a:solidFill>
                <a:latin typeface="Times New Roman" pitchFamily="18" charset="0"/>
                <a:cs typeface="Times New Roman" pitchFamily="18" charset="0"/>
              </a:rPr>
              <a:t>ненавязчиво исправлять неправильное произношение;</a:t>
            </a:r>
          </a:p>
          <a:p>
            <a:pPr lvl="0">
              <a:buFontTx/>
              <a:buChar char="-"/>
            </a:pPr>
            <a:r>
              <a:rPr lang="ru-RU" sz="2400" b="1" dirty="0">
                <a:solidFill>
                  <a:srgbClr val="C0504D">
                    <a:lumMod val="75000"/>
                  </a:srgbClr>
                </a:solidFill>
                <a:latin typeface="Times New Roman" pitchFamily="18" charset="0"/>
                <a:cs typeface="Times New Roman" pitchFamily="18" charset="0"/>
              </a:rPr>
              <a:t>осуществлять позитивный настрой ребенка на занятия с педагогами;</a:t>
            </a:r>
          </a:p>
          <a:p>
            <a:pPr lvl="0">
              <a:buNone/>
            </a:pPr>
            <a:r>
              <a:rPr lang="ru-RU" sz="2400" b="1" dirty="0">
                <a:solidFill>
                  <a:srgbClr val="C0504D">
                    <a:lumMod val="75000"/>
                  </a:srgbClr>
                </a:solidFill>
                <a:latin typeface="Times New Roman" pitchFamily="18" charset="0"/>
                <a:cs typeface="Times New Roman" pitchFamily="18" charset="0"/>
              </a:rPr>
              <a:t>-   научиться выполнять и показывать ребенку простые артикуляционные упражнения.</a:t>
            </a:r>
          </a:p>
          <a:p>
            <a:pPr marL="0" indent="0">
              <a:buNone/>
            </a:pPr>
            <a:endParaRPr lang="ru-RU" dirty="0"/>
          </a:p>
        </p:txBody>
      </p:sp>
    </p:spTree>
    <p:extLst>
      <p:ext uri="{BB962C8B-B14F-4D97-AF65-F5344CB8AC3E}">
        <p14:creationId xmlns:p14="http://schemas.microsoft.com/office/powerpoint/2010/main" xmlns="" val="3763516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642911" y="2643183"/>
            <a:ext cx="7929618" cy="2714644"/>
          </a:xfrm>
        </p:spPr>
        <p:txBody>
          <a:bodyPr/>
          <a:lstStyle/>
          <a:p>
            <a:r>
              <a:rPr lang="ru-RU" sz="6600" b="1" i="1" dirty="0" smtClean="0">
                <a:solidFill>
                  <a:schemeClr val="accent2">
                    <a:lumMod val="75000"/>
                  </a:schemeClr>
                </a:solidFill>
                <a:latin typeface="Times New Roman" pitchFamily="18" charset="0"/>
                <a:cs typeface="Times New Roman" pitchFamily="18" charset="0"/>
              </a:rPr>
              <a:t>Спасибо за внимание!</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28625" y="2000250"/>
            <a:ext cx="8229600" cy="1000125"/>
          </a:xfrm>
        </p:spPr>
        <p:txBody>
          <a:bodyPr/>
          <a:lstStyle/>
          <a:p>
            <a:r>
              <a:rPr lang="ru-RU" sz="3600" b="1" dirty="0" smtClean="0">
                <a:solidFill>
                  <a:schemeClr val="accent2">
                    <a:lumMod val="75000"/>
                  </a:schemeClr>
                </a:solidFill>
                <a:latin typeface="Times New Roman" pitchFamily="18" charset="0"/>
                <a:cs typeface="Times New Roman" pitchFamily="18" charset="0"/>
              </a:rPr>
              <a:t>Результаты логопедического обследования</a:t>
            </a:r>
          </a:p>
        </p:txBody>
      </p:sp>
      <p:sp>
        <p:nvSpPr>
          <p:cNvPr id="3075" name="Содержимое 2"/>
          <p:cNvSpPr>
            <a:spLocks noGrp="1"/>
          </p:cNvSpPr>
          <p:nvPr>
            <p:ph idx="1"/>
          </p:nvPr>
        </p:nvSpPr>
        <p:spPr>
          <a:xfrm>
            <a:off x="571500" y="3071813"/>
            <a:ext cx="8158163" cy="3482975"/>
          </a:xfrm>
        </p:spPr>
        <p:txBody>
          <a:bodyPr/>
          <a:lstStyle/>
          <a:p>
            <a:pPr>
              <a:buNone/>
            </a:pPr>
            <a:r>
              <a:rPr lang="ru-RU" sz="2400" dirty="0" smtClean="0">
                <a:solidFill>
                  <a:schemeClr val="accent2">
                    <a:lumMod val="75000"/>
                  </a:schemeClr>
                </a:solidFill>
                <a:latin typeface="Times New Roman" pitchFamily="18" charset="0"/>
                <a:cs typeface="Times New Roman" pitchFamily="18" charset="0"/>
              </a:rPr>
              <a:t>Всего в группе  14 воспитанников</a:t>
            </a:r>
          </a:p>
          <a:p>
            <a:pPr>
              <a:buNone/>
            </a:pPr>
            <a:r>
              <a:rPr lang="ru-RU" sz="2400" dirty="0" smtClean="0">
                <a:solidFill>
                  <a:schemeClr val="accent2">
                    <a:lumMod val="75000"/>
                  </a:schemeClr>
                </a:solidFill>
                <a:latin typeface="Times New Roman" pitchFamily="18" charset="0"/>
                <a:cs typeface="Times New Roman" pitchFamily="18" charset="0"/>
              </a:rPr>
              <a:t>Диагноз: Общее недоразвитие речи 3 уровень, дизартрия.</a:t>
            </a:r>
          </a:p>
          <a:p>
            <a:pPr>
              <a:buNone/>
            </a:pPr>
            <a:r>
              <a:rPr lang="ru-RU" sz="1800" dirty="0" smtClean="0">
                <a:solidFill>
                  <a:schemeClr val="accent2">
                    <a:lumMod val="75000"/>
                  </a:schemeClr>
                </a:solidFill>
                <a:latin typeface="Times New Roman" pitchFamily="18" charset="0"/>
                <a:cs typeface="Times New Roman" pitchFamily="18" charset="0"/>
              </a:rPr>
              <a:t>Дизартрия</a:t>
            </a:r>
            <a:r>
              <a:rPr lang="ru-RU" sz="1800" i="1" dirty="0" smtClean="0">
                <a:solidFill>
                  <a:schemeClr val="accent2">
                    <a:lumMod val="75000"/>
                  </a:schemeClr>
                </a:solidFill>
              </a:rPr>
              <a:t> - </a:t>
            </a:r>
            <a:r>
              <a:rPr lang="ru-RU" sz="1800" dirty="0" smtClean="0">
                <a:solidFill>
                  <a:schemeClr val="accent2">
                    <a:lumMod val="75000"/>
                  </a:schemeClr>
                </a:solidFill>
                <a:latin typeface="Times New Roman" pitchFamily="18" charset="0"/>
                <a:cs typeface="Times New Roman" pitchFamily="18" charset="0"/>
              </a:rPr>
              <a:t>тяжелое нарушение речи, сопровождающееся расстройством артикуляции, фонации, речевого дыхания, </a:t>
            </a:r>
            <a:r>
              <a:rPr lang="ru-RU" sz="1800" dirty="0" err="1" smtClean="0">
                <a:solidFill>
                  <a:schemeClr val="accent2">
                    <a:lumMod val="75000"/>
                  </a:schemeClr>
                </a:solidFill>
                <a:latin typeface="Times New Roman" pitchFamily="18" charset="0"/>
                <a:cs typeface="Times New Roman" pitchFamily="18" charset="0"/>
              </a:rPr>
              <a:t>темпо-ритмической</a:t>
            </a:r>
            <a:r>
              <a:rPr lang="ru-RU" sz="1800" dirty="0" smtClean="0">
                <a:solidFill>
                  <a:schemeClr val="accent2">
                    <a:lumMod val="75000"/>
                  </a:schemeClr>
                </a:solidFill>
                <a:latin typeface="Times New Roman" pitchFamily="18" charset="0"/>
                <a:cs typeface="Times New Roman" pitchFamily="18" charset="0"/>
              </a:rPr>
              <a:t> организации и интонационной окраски речи, в результате чего речь теряет свою членораздельность и внятность. </a:t>
            </a:r>
            <a:endParaRPr lang="ru-RU" sz="1800" i="1" dirty="0" smtClean="0">
              <a:solidFill>
                <a:schemeClr val="accent2">
                  <a:lumMod val="75000"/>
                </a:schemeClr>
              </a:solidFill>
              <a:latin typeface="Times New Roman" pitchFamily="18" charset="0"/>
              <a:cs typeface="Times New Roman" pitchFamily="18" charset="0"/>
            </a:endParaRPr>
          </a:p>
          <a:p>
            <a:pPr>
              <a:buNone/>
            </a:pPr>
            <a:r>
              <a:rPr lang="ru-RU" sz="1800" dirty="0" smtClean="0">
                <a:solidFill>
                  <a:schemeClr val="accent2">
                    <a:lumMod val="75000"/>
                  </a:schemeClr>
                </a:solidFill>
                <a:latin typeface="Times New Roman" pitchFamily="18" charset="0"/>
                <a:cs typeface="Times New Roman" pitchFamily="18" charset="0"/>
              </a:rPr>
              <a:t>ОНР ( 3 </a:t>
            </a:r>
            <a:r>
              <a:rPr lang="ru-RU" sz="1800" dirty="0" err="1" smtClean="0">
                <a:solidFill>
                  <a:schemeClr val="accent2">
                    <a:lumMod val="75000"/>
                  </a:schemeClr>
                </a:solidFill>
                <a:latin typeface="Times New Roman" pitchFamily="18" charset="0"/>
                <a:cs typeface="Times New Roman" pitchFamily="18" charset="0"/>
              </a:rPr>
              <a:t>ур</a:t>
            </a:r>
            <a:r>
              <a:rPr lang="ru-RU" sz="1800" dirty="0" smtClean="0">
                <a:solidFill>
                  <a:schemeClr val="accent2">
                    <a:lumMod val="75000"/>
                  </a:schemeClr>
                </a:solidFill>
                <a:latin typeface="Times New Roman" pitchFamily="18" charset="0"/>
                <a:cs typeface="Times New Roman" pitchFamily="18" charset="0"/>
              </a:rPr>
              <a:t>). В речи ребенка присутствуют почти все части речи, однако названия употребляются не всегда точно. Дети активно используют фразовую речь, но она состоит преимущественно из простых предложений. Речь других людей дети понимают, но с трудом усваивают сложные грамматические конструкции, также затрудняются с выстраиванием логических связей.</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457200" y="274638"/>
            <a:ext cx="6115050" cy="1154112"/>
          </a:xfrm>
        </p:spPr>
        <p:txBody>
          <a:bodyPr/>
          <a:lstStyle/>
          <a:p>
            <a:r>
              <a:rPr lang="ru-RU" sz="2400" b="1" dirty="0">
                <a:solidFill>
                  <a:schemeClr val="accent2">
                    <a:lumMod val="75000"/>
                  </a:schemeClr>
                </a:solidFill>
                <a:ea typeface="+mn-ea"/>
                <a:cs typeface="+mn-cs"/>
              </a:rPr>
              <a:t>Логопедическое обследование включает в себя проверку состояния:</a:t>
            </a:r>
            <a:r>
              <a:rPr lang="ru-RU" sz="3600" b="1" dirty="0" smtClean="0">
                <a:solidFill>
                  <a:schemeClr val="accent2">
                    <a:lumMod val="75000"/>
                  </a:schemeClr>
                </a:solidFill>
                <a:latin typeface="Times New Roman" pitchFamily="18" charset="0"/>
                <a:cs typeface="Times New Roman" pitchFamily="18" charset="0"/>
              </a:rPr>
              <a:t/>
            </a:r>
            <a:br>
              <a:rPr lang="ru-RU" sz="3600" b="1" dirty="0" smtClean="0">
                <a:solidFill>
                  <a:schemeClr val="accent2">
                    <a:lumMod val="75000"/>
                  </a:schemeClr>
                </a:solidFill>
                <a:latin typeface="Times New Roman" pitchFamily="18" charset="0"/>
                <a:cs typeface="Times New Roman" pitchFamily="18" charset="0"/>
              </a:rPr>
            </a:br>
            <a:endParaRPr lang="ru-RU" sz="3600" b="1" dirty="0" smtClean="0">
              <a:solidFill>
                <a:schemeClr val="accent2">
                  <a:lumMod val="75000"/>
                </a:schemeClr>
              </a:solidFill>
              <a:latin typeface="Times New Roman" pitchFamily="18" charset="0"/>
              <a:cs typeface="Times New Roman" pitchFamily="18" charset="0"/>
            </a:endParaRPr>
          </a:p>
        </p:txBody>
      </p:sp>
      <p:sp>
        <p:nvSpPr>
          <p:cNvPr id="4099" name="Содержимое 2"/>
          <p:cNvSpPr>
            <a:spLocks noGrp="1"/>
          </p:cNvSpPr>
          <p:nvPr>
            <p:ph idx="1"/>
          </p:nvPr>
        </p:nvSpPr>
        <p:spPr>
          <a:xfrm>
            <a:off x="500063" y="1357298"/>
            <a:ext cx="6143625" cy="5311790"/>
          </a:xfrm>
        </p:spPr>
        <p:txBody>
          <a:bodyPr/>
          <a:lstStyle/>
          <a:p>
            <a:pPr>
              <a:buNone/>
            </a:pPr>
            <a:r>
              <a:rPr lang="ru-RU" sz="2400" b="1" dirty="0" smtClean="0">
                <a:solidFill>
                  <a:srgbClr val="FF0000"/>
                </a:solidFill>
                <a:latin typeface="Times New Roman" pitchFamily="18" charset="0"/>
                <a:cs typeface="Times New Roman" pitchFamily="18" charset="0"/>
              </a:rPr>
              <a:t>   </a:t>
            </a:r>
          </a:p>
          <a:p>
            <a:pPr>
              <a:buFont typeface="Wingdings" panose="05000000000000000000" pitchFamily="2" charset="2"/>
              <a:buChar char="v"/>
            </a:pPr>
            <a:r>
              <a:rPr lang="ru-RU" sz="2400" dirty="0" smtClean="0">
                <a:solidFill>
                  <a:schemeClr val="accent2">
                    <a:lumMod val="75000"/>
                  </a:schemeClr>
                </a:solidFill>
              </a:rPr>
              <a:t>звукопроизношения</a:t>
            </a:r>
            <a:r>
              <a:rPr lang="ru-RU" sz="2400" dirty="0">
                <a:solidFill>
                  <a:schemeClr val="accent2">
                    <a:lumMod val="75000"/>
                  </a:schemeClr>
                </a:solidFill>
              </a:rPr>
              <a:t>; </a:t>
            </a:r>
            <a:endParaRPr lang="ru-RU" sz="2400" dirty="0" smtClean="0">
              <a:solidFill>
                <a:schemeClr val="accent2">
                  <a:lumMod val="75000"/>
                </a:schemeClr>
              </a:solidFill>
            </a:endParaRPr>
          </a:p>
          <a:p>
            <a:pPr>
              <a:buFont typeface="Wingdings" panose="05000000000000000000" pitchFamily="2" charset="2"/>
              <a:buChar char="v"/>
            </a:pPr>
            <a:r>
              <a:rPr lang="ru-RU" sz="2400" dirty="0" smtClean="0">
                <a:solidFill>
                  <a:schemeClr val="accent2">
                    <a:lumMod val="75000"/>
                  </a:schemeClr>
                </a:solidFill>
              </a:rPr>
              <a:t>фонематических </a:t>
            </a:r>
            <a:r>
              <a:rPr lang="ru-RU" sz="2400" dirty="0">
                <a:solidFill>
                  <a:schemeClr val="accent2">
                    <a:lumMod val="75000"/>
                  </a:schemeClr>
                </a:solidFill>
              </a:rPr>
              <a:t>процессов; </a:t>
            </a:r>
            <a:endParaRPr lang="ru-RU" sz="2400" dirty="0" smtClean="0">
              <a:solidFill>
                <a:schemeClr val="accent2">
                  <a:lumMod val="75000"/>
                </a:schemeClr>
              </a:solidFill>
            </a:endParaRPr>
          </a:p>
          <a:p>
            <a:pPr>
              <a:buFont typeface="Wingdings" panose="05000000000000000000" pitchFamily="2" charset="2"/>
              <a:buChar char="v"/>
            </a:pPr>
            <a:r>
              <a:rPr lang="ru-RU" sz="2400" dirty="0" smtClean="0">
                <a:solidFill>
                  <a:schemeClr val="accent2">
                    <a:lumMod val="75000"/>
                  </a:schemeClr>
                </a:solidFill>
              </a:rPr>
              <a:t>состояния </a:t>
            </a:r>
            <a:r>
              <a:rPr lang="ru-RU" sz="2400" dirty="0">
                <a:solidFill>
                  <a:schemeClr val="accent2">
                    <a:lumMod val="75000"/>
                  </a:schemeClr>
                </a:solidFill>
              </a:rPr>
              <a:t>грамматического строя; </a:t>
            </a:r>
            <a:endParaRPr lang="ru-RU" sz="2400" dirty="0" smtClean="0">
              <a:solidFill>
                <a:schemeClr val="accent2">
                  <a:lumMod val="75000"/>
                </a:schemeClr>
              </a:solidFill>
            </a:endParaRPr>
          </a:p>
          <a:p>
            <a:pPr>
              <a:buFont typeface="Wingdings" panose="05000000000000000000" pitchFamily="2" charset="2"/>
              <a:buChar char="v"/>
            </a:pPr>
            <a:r>
              <a:rPr lang="ru-RU" sz="2400" dirty="0" smtClean="0">
                <a:solidFill>
                  <a:schemeClr val="accent2">
                    <a:lumMod val="75000"/>
                  </a:schemeClr>
                </a:solidFill>
              </a:rPr>
              <a:t>слоговой </a:t>
            </a:r>
            <a:r>
              <a:rPr lang="ru-RU" sz="2400" dirty="0">
                <a:solidFill>
                  <a:schemeClr val="accent2">
                    <a:lumMod val="75000"/>
                  </a:schemeClr>
                </a:solidFill>
              </a:rPr>
              <a:t>структуры слова; </a:t>
            </a:r>
            <a:endParaRPr lang="ru-RU" sz="2400" dirty="0" smtClean="0">
              <a:solidFill>
                <a:schemeClr val="accent2">
                  <a:lumMod val="75000"/>
                </a:schemeClr>
              </a:solidFill>
            </a:endParaRPr>
          </a:p>
          <a:p>
            <a:pPr>
              <a:buFont typeface="Wingdings" panose="05000000000000000000" pitchFamily="2" charset="2"/>
              <a:buChar char="v"/>
            </a:pPr>
            <a:r>
              <a:rPr lang="ru-RU" sz="2400" dirty="0" smtClean="0">
                <a:solidFill>
                  <a:schemeClr val="accent2">
                    <a:lumMod val="75000"/>
                  </a:schemeClr>
                </a:solidFill>
              </a:rPr>
              <a:t>словарного </a:t>
            </a:r>
            <a:r>
              <a:rPr lang="ru-RU" sz="2400" dirty="0">
                <a:solidFill>
                  <a:schemeClr val="accent2">
                    <a:lumMod val="75000"/>
                  </a:schemeClr>
                </a:solidFill>
              </a:rPr>
              <a:t>запаса; </a:t>
            </a:r>
            <a:endParaRPr lang="ru-RU" sz="2400" dirty="0" smtClean="0">
              <a:solidFill>
                <a:schemeClr val="accent2">
                  <a:lumMod val="75000"/>
                </a:schemeClr>
              </a:solidFill>
            </a:endParaRPr>
          </a:p>
          <a:p>
            <a:pPr>
              <a:buFont typeface="Wingdings" panose="05000000000000000000" pitchFamily="2" charset="2"/>
              <a:buChar char="v"/>
            </a:pPr>
            <a:r>
              <a:rPr lang="ru-RU" sz="2400" dirty="0" smtClean="0">
                <a:solidFill>
                  <a:schemeClr val="accent2">
                    <a:lumMod val="75000"/>
                  </a:schemeClr>
                </a:solidFill>
              </a:rPr>
              <a:t>связной </a:t>
            </a:r>
            <a:r>
              <a:rPr lang="ru-RU" sz="2400" dirty="0">
                <a:solidFill>
                  <a:schemeClr val="accent2">
                    <a:lumMod val="75000"/>
                  </a:schemeClr>
                </a:solidFill>
              </a:rPr>
              <a:t>речи; </a:t>
            </a:r>
            <a:endParaRPr lang="ru-RU" sz="2400" dirty="0" smtClean="0">
              <a:solidFill>
                <a:schemeClr val="accent2">
                  <a:lumMod val="75000"/>
                </a:schemeClr>
              </a:solidFill>
            </a:endParaRPr>
          </a:p>
          <a:p>
            <a:pPr>
              <a:buFont typeface="Wingdings" panose="05000000000000000000" pitchFamily="2" charset="2"/>
              <a:buChar char="v"/>
            </a:pPr>
            <a:r>
              <a:rPr lang="ru-RU" sz="2400" dirty="0" smtClean="0">
                <a:solidFill>
                  <a:schemeClr val="accent2">
                    <a:lumMod val="75000"/>
                  </a:schemeClr>
                </a:solidFill>
              </a:rPr>
              <a:t>развитие </a:t>
            </a:r>
            <a:r>
              <a:rPr lang="ru-RU" sz="2400" dirty="0">
                <a:solidFill>
                  <a:schemeClr val="accent2">
                    <a:lumMod val="75000"/>
                  </a:schemeClr>
                </a:solidFill>
              </a:rPr>
              <a:t>мелкой моторики; </a:t>
            </a:r>
            <a:endParaRPr lang="ru-RU" sz="2400" dirty="0" smtClean="0">
              <a:solidFill>
                <a:schemeClr val="accent2">
                  <a:lumMod val="75000"/>
                </a:schemeClr>
              </a:solidFill>
            </a:endParaRPr>
          </a:p>
          <a:p>
            <a:pPr>
              <a:buFont typeface="Wingdings" panose="05000000000000000000" pitchFamily="2" charset="2"/>
              <a:buChar char="v"/>
            </a:pPr>
            <a:r>
              <a:rPr lang="ru-RU" sz="2400" dirty="0" smtClean="0">
                <a:solidFill>
                  <a:schemeClr val="accent2">
                    <a:lumMod val="75000"/>
                  </a:schemeClr>
                </a:solidFill>
              </a:rPr>
              <a:t>артикуляционного </a:t>
            </a:r>
            <a:r>
              <a:rPr lang="ru-RU" sz="2400" dirty="0">
                <a:solidFill>
                  <a:schemeClr val="accent2">
                    <a:lumMod val="75000"/>
                  </a:schemeClr>
                </a:solidFill>
              </a:rPr>
              <a:t>аппарата.</a:t>
            </a:r>
            <a:r>
              <a:rPr lang="ru-RU" sz="2400" b="1" dirty="0" smtClean="0">
                <a:solidFill>
                  <a:schemeClr val="accent2">
                    <a:lumMod val="75000"/>
                  </a:schemeClr>
                </a:solidFill>
                <a:latin typeface="Times New Roman" pitchFamily="18" charset="0"/>
                <a:cs typeface="Times New Roman" pitchFamily="18" charset="0"/>
              </a:rPr>
              <a:t> </a:t>
            </a:r>
            <a:endParaRPr lang="ru-RU" sz="2400" dirty="0" smtClean="0">
              <a:solidFill>
                <a:schemeClr val="accent2">
                  <a:lumMod val="75000"/>
                </a:schemeClr>
              </a:solidFill>
              <a:latin typeface="Times New Roman" pitchFamily="18" charset="0"/>
              <a:cs typeface="Times New Roman" pitchFamily="18" charset="0"/>
            </a:endParaRPr>
          </a:p>
        </p:txBody>
      </p:sp>
      <p:sp>
        <p:nvSpPr>
          <p:cNvPr id="5" name="Прямоугольник 4"/>
          <p:cNvSpPr/>
          <p:nvPr/>
        </p:nvSpPr>
        <p:spPr>
          <a:xfrm>
            <a:off x="381000" y="5715000"/>
            <a:ext cx="6019800" cy="923330"/>
          </a:xfrm>
          <a:prstGeom prst="rect">
            <a:avLst/>
          </a:prstGeom>
        </p:spPr>
        <p:txBody>
          <a:bodyPr wrap="square">
            <a:spAutoFit/>
          </a:bodyPr>
          <a:lstStyle/>
          <a:p>
            <a:pPr marL="0" indent="0">
              <a:buNone/>
            </a:pPr>
            <a:r>
              <a:rPr lang="ru-RU" i="1" dirty="0" smtClean="0">
                <a:solidFill>
                  <a:schemeClr val="accent2">
                    <a:lumMod val="75000"/>
                  </a:schemeClr>
                </a:solidFill>
              </a:rPr>
              <a:t>Ознакомление  с результатами логопедического обследования по каждому ребенку будет проходить в индивидуальном порядке.</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3116"/>
            <a:ext cx="8229600" cy="3983047"/>
          </a:xfrm>
        </p:spPr>
        <p:txBody>
          <a:bodyPr/>
          <a:lstStyle/>
          <a:p>
            <a:pPr>
              <a:buNone/>
            </a:pPr>
            <a:r>
              <a:rPr lang="ru-RU" sz="2400" b="1" dirty="0" smtClean="0">
                <a:latin typeface="Times New Roman" pitchFamily="18" charset="0"/>
                <a:cs typeface="Times New Roman" pitchFamily="18" charset="0"/>
              </a:rPr>
              <a:t> </a:t>
            </a:r>
            <a:r>
              <a:rPr lang="ru-RU" sz="2400" dirty="0"/>
              <a:t> </a:t>
            </a:r>
            <a:r>
              <a:rPr lang="ru-RU" sz="2400" b="1" dirty="0">
                <a:solidFill>
                  <a:schemeClr val="accent2">
                    <a:lumMod val="75000"/>
                  </a:schemeClr>
                </a:solidFill>
              </a:rPr>
              <a:t>Сроки преодоления недостатков произношения зависит от ряда факторов: </a:t>
            </a:r>
            <a:endParaRPr lang="ru-RU" sz="2400" b="1" dirty="0" smtClean="0">
              <a:solidFill>
                <a:schemeClr val="accent2">
                  <a:lumMod val="75000"/>
                </a:schemeClr>
              </a:solidFill>
            </a:endParaRPr>
          </a:p>
          <a:p>
            <a:pPr>
              <a:buNone/>
            </a:pPr>
            <a:endParaRPr lang="ru-RU" sz="2400" dirty="0" smtClean="0"/>
          </a:p>
          <a:p>
            <a:pPr>
              <a:buFont typeface="Wingdings" panose="05000000000000000000" pitchFamily="2" charset="2"/>
              <a:buChar char="v"/>
            </a:pPr>
            <a:r>
              <a:rPr lang="ru-RU" sz="2400" dirty="0" smtClean="0">
                <a:solidFill>
                  <a:schemeClr val="accent2"/>
                </a:solidFill>
              </a:rPr>
              <a:t>степени </a:t>
            </a:r>
            <a:r>
              <a:rPr lang="ru-RU" sz="2400" dirty="0">
                <a:solidFill>
                  <a:schemeClr val="accent2"/>
                </a:solidFill>
              </a:rPr>
              <a:t>сложности дефекта (количество звуков, диагноз); </a:t>
            </a:r>
            <a:endParaRPr lang="ru-RU" sz="2400" dirty="0" smtClean="0">
              <a:solidFill>
                <a:schemeClr val="accent2"/>
              </a:solidFill>
            </a:endParaRPr>
          </a:p>
          <a:p>
            <a:pPr>
              <a:buFont typeface="Wingdings" panose="05000000000000000000" pitchFamily="2" charset="2"/>
              <a:buChar char="v"/>
            </a:pPr>
            <a:r>
              <a:rPr lang="ru-RU" sz="2400" dirty="0" smtClean="0">
                <a:solidFill>
                  <a:schemeClr val="accent2"/>
                </a:solidFill>
              </a:rPr>
              <a:t>индивидуальных </a:t>
            </a:r>
            <a:r>
              <a:rPr lang="ru-RU" sz="2400" dirty="0">
                <a:solidFill>
                  <a:schemeClr val="accent2"/>
                </a:solidFill>
              </a:rPr>
              <a:t>и </a:t>
            </a:r>
            <a:r>
              <a:rPr lang="ru-RU" sz="2400" dirty="0" smtClean="0">
                <a:solidFill>
                  <a:schemeClr val="accent2"/>
                </a:solidFill>
              </a:rPr>
              <a:t>возрастных </a:t>
            </a:r>
            <a:r>
              <a:rPr lang="ru-RU" sz="2400" dirty="0">
                <a:solidFill>
                  <a:schemeClr val="accent2"/>
                </a:solidFill>
              </a:rPr>
              <a:t>особенностей </a:t>
            </a:r>
            <a:r>
              <a:rPr lang="ru-RU" sz="2400" dirty="0" smtClean="0">
                <a:solidFill>
                  <a:schemeClr val="accent2"/>
                </a:solidFill>
              </a:rPr>
              <a:t>ребенка; </a:t>
            </a:r>
          </a:p>
          <a:p>
            <a:pPr>
              <a:buFont typeface="Wingdings" panose="05000000000000000000" pitchFamily="2" charset="2"/>
              <a:buChar char="v"/>
            </a:pPr>
            <a:r>
              <a:rPr lang="ru-RU" sz="2400" dirty="0" smtClean="0">
                <a:solidFill>
                  <a:schemeClr val="accent2"/>
                </a:solidFill>
              </a:rPr>
              <a:t>регулярности </a:t>
            </a:r>
            <a:r>
              <a:rPr lang="ru-RU" sz="2400" dirty="0">
                <a:solidFill>
                  <a:schemeClr val="accent2"/>
                </a:solidFill>
              </a:rPr>
              <a:t>занятий; </a:t>
            </a:r>
            <a:endParaRPr lang="ru-RU" sz="2400" dirty="0" smtClean="0">
              <a:solidFill>
                <a:schemeClr val="accent2"/>
              </a:solidFill>
            </a:endParaRPr>
          </a:p>
          <a:p>
            <a:pPr>
              <a:buFont typeface="Wingdings" panose="05000000000000000000" pitchFamily="2" charset="2"/>
              <a:buChar char="v"/>
            </a:pPr>
            <a:r>
              <a:rPr lang="ru-RU" sz="2400" dirty="0" smtClean="0">
                <a:solidFill>
                  <a:schemeClr val="accent2"/>
                </a:solidFill>
              </a:rPr>
              <a:t>участия </a:t>
            </a:r>
            <a:r>
              <a:rPr lang="ru-RU" sz="2400" dirty="0">
                <a:solidFill>
                  <a:schemeClr val="accent2"/>
                </a:solidFill>
              </a:rPr>
              <a:t>родителей в этой работе</a:t>
            </a:r>
            <a:r>
              <a:rPr lang="ru-RU" sz="2400" dirty="0" smtClean="0">
                <a:solidFill>
                  <a:schemeClr val="accent2"/>
                </a:solidFill>
              </a:rPr>
              <a:t>.</a:t>
            </a:r>
          </a:p>
          <a:p>
            <a:pPr>
              <a:buFont typeface="Wingdings" panose="05000000000000000000" pitchFamily="2" charset="2"/>
              <a:buChar char="v"/>
            </a:pPr>
            <a:r>
              <a:rPr lang="ru-RU" sz="2400" dirty="0" smtClean="0">
                <a:solidFill>
                  <a:schemeClr val="accent2"/>
                </a:solidFill>
                <a:cs typeface="Times New Roman" pitchFamily="18" charset="0"/>
              </a:rPr>
              <a:t>посещение невролога и выполнение его рекомендаций</a:t>
            </a:r>
          </a:p>
          <a:p>
            <a:pPr>
              <a:buNone/>
              <a:defRPr/>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6995120" cy="648072"/>
          </a:xfrm>
        </p:spPr>
        <p:txBody>
          <a:bodyPr/>
          <a:lstStyle/>
          <a:p>
            <a:r>
              <a:rPr lang="ru-RU" b="1" dirty="0">
                <a:solidFill>
                  <a:schemeClr val="accent2">
                    <a:lumMod val="75000"/>
                  </a:schemeClr>
                </a:solidFill>
              </a:rPr>
              <a:t>Речевое развитие в норме</a:t>
            </a:r>
            <a:endParaRPr lang="ru-RU" sz="1600" b="1" dirty="0">
              <a:solidFill>
                <a:schemeClr val="accent2">
                  <a:lumMod val="75000"/>
                </a:schemeClr>
              </a:solidFill>
            </a:endParaRPr>
          </a:p>
        </p:txBody>
      </p:sp>
      <p:sp>
        <p:nvSpPr>
          <p:cNvPr id="3" name="Объект 2"/>
          <p:cNvSpPr>
            <a:spLocks noGrp="1"/>
          </p:cNvSpPr>
          <p:nvPr>
            <p:ph idx="1"/>
          </p:nvPr>
        </p:nvSpPr>
        <p:spPr/>
        <p:txBody>
          <a:bodyPr/>
          <a:lstStyle/>
          <a:p>
            <a:endParaRPr lang="ru-RU" sz="1800" dirty="0" smtClean="0"/>
          </a:p>
          <a:p>
            <a:pPr marL="0" indent="0">
              <a:buNone/>
            </a:pPr>
            <a:r>
              <a:rPr lang="ru-RU" sz="1800" b="1" dirty="0" smtClean="0">
                <a:solidFill>
                  <a:schemeClr val="accent2">
                    <a:lumMod val="75000"/>
                  </a:schemeClr>
                </a:solidFill>
              </a:rPr>
              <a:t>Состояние </a:t>
            </a:r>
            <a:r>
              <a:rPr lang="ru-RU" sz="1800" b="1" dirty="0">
                <a:solidFill>
                  <a:schemeClr val="accent2">
                    <a:lumMod val="75000"/>
                  </a:schemeClr>
                </a:solidFill>
              </a:rPr>
              <a:t>звукопроизношения. </a:t>
            </a:r>
            <a:endParaRPr lang="ru-RU" sz="1800" b="1" dirty="0" smtClean="0">
              <a:solidFill>
                <a:schemeClr val="accent2">
                  <a:lumMod val="75000"/>
                </a:schemeClr>
              </a:solidFill>
            </a:endParaRPr>
          </a:p>
          <a:p>
            <a:pPr marL="0" indent="0">
              <a:buNone/>
            </a:pPr>
            <a:r>
              <a:rPr lang="ru-RU" sz="1800" dirty="0" smtClean="0">
                <a:solidFill>
                  <a:schemeClr val="accent2">
                    <a:lumMod val="75000"/>
                  </a:schemeClr>
                </a:solidFill>
              </a:rPr>
              <a:t>У </a:t>
            </a:r>
            <a:r>
              <a:rPr lang="ru-RU" sz="1800" dirty="0">
                <a:solidFill>
                  <a:schemeClr val="accent2">
                    <a:lumMod val="75000"/>
                  </a:schemeClr>
                </a:solidFill>
              </a:rPr>
              <a:t>ребенка должно быть правильное произношение </a:t>
            </a:r>
            <a:r>
              <a:rPr lang="ru-RU" sz="1800" b="1" dirty="0">
                <a:solidFill>
                  <a:schemeClr val="accent2">
                    <a:lumMod val="75000"/>
                  </a:schemeClr>
                </a:solidFill>
              </a:rPr>
              <a:t>всех</a:t>
            </a:r>
            <a:r>
              <a:rPr lang="ru-RU" sz="1800" dirty="0">
                <a:solidFill>
                  <a:schemeClr val="accent2">
                    <a:lumMod val="75000"/>
                  </a:schemeClr>
                </a:solidFill>
              </a:rPr>
              <a:t> звуков речи. Прежде всего, не должно быть замен одних звуков другими. Правильное произношение всех звуков речи важно потому, что на первых этапах обучения письму очень широко используется синхронное (одновременное с написанием) проговаривание ребенком каждого записываемого слова. Это позволяет уточнить его звуковой состав. Полное исключение проговаривания или неправильное проговаривание, связанное с заменой одних звуков речи другими (типа [САЛФ] вместо [ШАРФ] или [ГОЛКА] вместо [ГОРКА], затрудняет звуковой анализ и синтез слов, что приводит к резкому увеличению количества ошибок у детей (пропуски букв, вставки лишних букв и т.п.), в письме ребенка появляются однотипные и трудно устранимые буквенные замены. </a:t>
            </a:r>
            <a:endParaRPr lang="ru-RU" sz="1800" dirty="0" smtClean="0">
              <a:solidFill>
                <a:schemeClr val="accent2">
                  <a:lumMod val="75000"/>
                </a:schemeClr>
              </a:solidFill>
            </a:endParaRPr>
          </a:p>
          <a:p>
            <a:pPr marL="0" indent="0">
              <a:buNone/>
            </a:pPr>
            <a:r>
              <a:rPr lang="ru-RU" sz="1800" b="1" dirty="0" smtClean="0">
                <a:solidFill>
                  <a:schemeClr val="accent2">
                    <a:lumMod val="75000"/>
                  </a:schemeClr>
                </a:solidFill>
              </a:rPr>
              <a:t>ЗАПОМНИТЕ</a:t>
            </a:r>
            <a:r>
              <a:rPr lang="ru-RU" sz="1800" b="1" dirty="0">
                <a:solidFill>
                  <a:schemeClr val="accent2">
                    <a:lumMod val="75000"/>
                  </a:schemeClr>
                </a:solidFill>
              </a:rPr>
              <a:t>:</a:t>
            </a:r>
            <a:r>
              <a:rPr lang="ru-RU" sz="1800" dirty="0">
                <a:solidFill>
                  <a:schemeClr val="accent2">
                    <a:lumMod val="75000"/>
                  </a:schemeClr>
                </a:solidFill>
              </a:rPr>
              <a:t> если ребенок путает звуки в произношении, он перепутает их и на письме. Именно поэтому нужно уделить огромное внимание развитию фонематических процессов.</a:t>
            </a:r>
          </a:p>
        </p:txBody>
      </p:sp>
    </p:spTree>
    <p:extLst>
      <p:ext uri="{BB962C8B-B14F-4D97-AF65-F5344CB8AC3E}">
        <p14:creationId xmlns:p14="http://schemas.microsoft.com/office/powerpoint/2010/main" xmlns="" val="2928328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500306"/>
            <a:ext cx="8229600" cy="4214842"/>
          </a:xfrm>
        </p:spPr>
        <p:txBody>
          <a:bodyPr/>
          <a:lstStyle/>
          <a:p>
            <a:pPr>
              <a:buNone/>
            </a:pPr>
            <a:endParaRPr lang="ru-RU" sz="2800" dirty="0" smtClean="0">
              <a:latin typeface="Times New Roman" pitchFamily="18" charset="0"/>
              <a:cs typeface="Times New Roman" pitchFamily="18" charset="0"/>
            </a:endParaRPr>
          </a:p>
          <a:p>
            <a:pPr>
              <a:buNone/>
              <a:defRPr/>
            </a:pPr>
            <a:endParaRPr lang="ru-RU" dirty="0"/>
          </a:p>
        </p:txBody>
      </p:sp>
      <p:sp>
        <p:nvSpPr>
          <p:cNvPr id="4" name="Прямоугольник 3"/>
          <p:cNvSpPr/>
          <p:nvPr/>
        </p:nvSpPr>
        <p:spPr>
          <a:xfrm>
            <a:off x="539552" y="2492896"/>
            <a:ext cx="7488832" cy="3139321"/>
          </a:xfrm>
          <a:prstGeom prst="rect">
            <a:avLst/>
          </a:prstGeom>
        </p:spPr>
        <p:txBody>
          <a:bodyPr wrap="square">
            <a:spAutoFit/>
          </a:bodyPr>
          <a:lstStyle/>
          <a:p>
            <a:r>
              <a:rPr lang="ru-RU" b="1" dirty="0">
                <a:solidFill>
                  <a:schemeClr val="accent2">
                    <a:lumMod val="75000"/>
                  </a:schemeClr>
                </a:solidFill>
              </a:rPr>
              <a:t>Развитие фонематических процессов включает в себя: </a:t>
            </a:r>
            <a:r>
              <a:rPr lang="ru-RU" dirty="0">
                <a:solidFill>
                  <a:schemeClr val="accent2">
                    <a:lumMod val="75000"/>
                  </a:schemeClr>
                </a:solidFill>
              </a:rPr>
              <a:t>развитие умения слышать звук и выделять его в ряду других звуков, слогов, слов; развитие умения разделять слова на звуки; развитие умения объединить отдельные звуки в слоги и слова; развитие умения сопоставлять слова, различающиеся одним звуком (дом – том; дочка – точка). Ребенок должен уметь подбирать слова с определенным звуком, должен владеть навыками элементарного звукового анализа и синтеза (уметь определять первый, последний звуки в слове, уметь из звуков составить слово, посчитать количество звуков, их последовательность), уметь различать и повторять сочетание слогов типа: ба-па-па, та-да-та, вы-</a:t>
            </a:r>
            <a:r>
              <a:rPr lang="ru-RU" dirty="0" err="1">
                <a:solidFill>
                  <a:schemeClr val="accent2">
                    <a:lumMod val="75000"/>
                  </a:schemeClr>
                </a:solidFill>
              </a:rPr>
              <a:t>ви</a:t>
            </a:r>
            <a:r>
              <a:rPr lang="ru-RU" dirty="0">
                <a:solidFill>
                  <a:schemeClr val="accent2">
                    <a:lumMod val="75000"/>
                  </a:schemeClr>
                </a:solidFill>
              </a:rPr>
              <a:t> и </a:t>
            </a:r>
            <a:r>
              <a:rPr lang="ru-RU" dirty="0" err="1">
                <a:solidFill>
                  <a:schemeClr val="accent2">
                    <a:lumMod val="75000"/>
                  </a:schemeClr>
                </a:solidFill>
              </a:rPr>
              <a:t>т.д</a:t>
            </a:r>
            <a:endParaRPr lang="ru-RU"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7488832" cy="504056"/>
          </a:xfrm>
        </p:spPr>
        <p:txBody>
          <a:bodyPr/>
          <a:lstStyle/>
          <a:p>
            <a:pPr lvl="0">
              <a:spcBef>
                <a:spcPct val="20000"/>
              </a:spcBef>
            </a:pPr>
            <a:r>
              <a:rPr lang="ru-RU" sz="3600" b="1" dirty="0">
                <a:solidFill>
                  <a:schemeClr val="accent2">
                    <a:lumMod val="75000"/>
                  </a:schemeClr>
                </a:solidFill>
                <a:ea typeface="+mn-ea"/>
                <a:cs typeface="+mn-cs"/>
              </a:rPr>
              <a:t>Состояние грамматического строя. </a:t>
            </a:r>
          </a:p>
        </p:txBody>
      </p:sp>
      <p:sp>
        <p:nvSpPr>
          <p:cNvPr id="3" name="Объект 2"/>
          <p:cNvSpPr>
            <a:spLocks noGrp="1"/>
          </p:cNvSpPr>
          <p:nvPr>
            <p:ph idx="1"/>
          </p:nvPr>
        </p:nvSpPr>
        <p:spPr/>
        <p:txBody>
          <a:bodyPr/>
          <a:lstStyle/>
          <a:p>
            <a:pPr marL="0" indent="0">
              <a:buNone/>
            </a:pPr>
            <a:endParaRPr lang="ru-RU" sz="1600" b="1" dirty="0" smtClean="0"/>
          </a:p>
          <a:p>
            <a:pPr marL="0" indent="0">
              <a:buNone/>
            </a:pPr>
            <a:r>
              <a:rPr lang="ru-RU" sz="1400" dirty="0" smtClean="0">
                <a:solidFill>
                  <a:schemeClr val="accent2">
                    <a:lumMod val="75000"/>
                  </a:schemeClr>
                </a:solidFill>
              </a:rPr>
              <a:t>Речь грамматически правильная. Дети свободно употребляют простые и сложные предложения. Употребляют в речи предлоги простые (в, на, из) и сложные (из-за, из-под, около, возле). Правильно согласовывают существительные с прилагательными, глаголами, числительными в единственном и множественном числе. Образовывают слова с помощью приставок и суффиксов, так же наречия от прилагательных (быстрый – быстро), образовывать сравнительные степени прилагательных, образовывать глаголы движения с приставками.</a:t>
            </a:r>
            <a:endParaRPr lang="ru-RU" sz="1400" b="1" dirty="0" smtClean="0">
              <a:solidFill>
                <a:schemeClr val="accent2">
                  <a:lumMod val="75000"/>
                </a:schemeClr>
              </a:solidFill>
            </a:endParaRPr>
          </a:p>
          <a:p>
            <a:pPr marL="0" indent="0">
              <a:buNone/>
            </a:pPr>
            <a:r>
              <a:rPr lang="ru-RU" sz="1400" b="1" dirty="0" smtClean="0">
                <a:solidFill>
                  <a:schemeClr val="accent2">
                    <a:lumMod val="75000"/>
                  </a:schemeClr>
                </a:solidFill>
              </a:rPr>
              <a:t>Следует </a:t>
            </a:r>
            <a:r>
              <a:rPr lang="ru-RU" sz="1400" b="1" dirty="0">
                <a:solidFill>
                  <a:schemeClr val="accent2">
                    <a:lumMod val="75000"/>
                  </a:schemeClr>
                </a:solidFill>
              </a:rPr>
              <a:t>обратить внимание: </a:t>
            </a:r>
            <a:endParaRPr lang="ru-RU" sz="1400" b="1" dirty="0" smtClean="0">
              <a:solidFill>
                <a:schemeClr val="accent2">
                  <a:lumMod val="75000"/>
                </a:schemeClr>
              </a:solidFill>
            </a:endParaRPr>
          </a:p>
          <a:p>
            <a:pPr marL="0" indent="0">
              <a:buNone/>
            </a:pPr>
            <a:r>
              <a:rPr lang="ru-RU" sz="1400" dirty="0" smtClean="0">
                <a:solidFill>
                  <a:schemeClr val="accent2">
                    <a:lumMod val="75000"/>
                  </a:schemeClr>
                </a:solidFill>
              </a:rPr>
              <a:t>на </a:t>
            </a:r>
            <a:r>
              <a:rPr lang="ru-RU" sz="1400" dirty="0">
                <a:solidFill>
                  <a:schemeClr val="accent2">
                    <a:lumMod val="75000"/>
                  </a:schemeClr>
                </a:solidFill>
              </a:rPr>
              <a:t>словоизменение (кукла – нет куклы - дам кукле – вижу куклу – играю с куклой – мечтаю о кукле, игрушка-игрушки и т.д.); </a:t>
            </a:r>
            <a:endParaRPr lang="ru-RU" sz="1400" dirty="0" smtClean="0">
              <a:solidFill>
                <a:schemeClr val="accent2">
                  <a:lumMod val="75000"/>
                </a:schemeClr>
              </a:solidFill>
            </a:endParaRPr>
          </a:p>
          <a:p>
            <a:pPr marL="0" indent="0">
              <a:buNone/>
            </a:pPr>
            <a:r>
              <a:rPr lang="ru-RU" sz="1400" dirty="0" smtClean="0">
                <a:solidFill>
                  <a:schemeClr val="accent2">
                    <a:lumMod val="75000"/>
                  </a:schemeClr>
                </a:solidFill>
              </a:rPr>
              <a:t>словообразование </a:t>
            </a:r>
            <a:r>
              <a:rPr lang="ru-RU" sz="1400" dirty="0">
                <a:solidFill>
                  <a:schemeClr val="accent2">
                    <a:lumMod val="75000"/>
                  </a:schemeClr>
                </a:solidFill>
              </a:rPr>
              <a:t>(дождь – дождик, сахар – сахарница и т.д.); </a:t>
            </a:r>
            <a:endParaRPr lang="ru-RU" sz="1400" dirty="0" smtClean="0">
              <a:solidFill>
                <a:schemeClr val="accent2">
                  <a:lumMod val="75000"/>
                </a:schemeClr>
              </a:solidFill>
            </a:endParaRPr>
          </a:p>
          <a:p>
            <a:pPr marL="0" indent="0">
              <a:buNone/>
            </a:pPr>
            <a:r>
              <a:rPr lang="ru-RU" sz="1400" dirty="0" smtClean="0">
                <a:solidFill>
                  <a:schemeClr val="accent2">
                    <a:lumMod val="75000"/>
                  </a:schemeClr>
                </a:solidFill>
              </a:rPr>
              <a:t>согласование </a:t>
            </a:r>
            <a:r>
              <a:rPr lang="ru-RU" sz="1400" dirty="0">
                <a:solidFill>
                  <a:schemeClr val="accent2">
                    <a:lumMod val="75000"/>
                  </a:schemeClr>
                </a:solidFill>
              </a:rPr>
              <a:t>и </a:t>
            </a:r>
            <a:r>
              <a:rPr lang="ru-RU" sz="1400" dirty="0" smtClean="0">
                <a:solidFill>
                  <a:schemeClr val="accent2">
                    <a:lumMod val="75000"/>
                  </a:schemeClr>
                </a:solidFill>
              </a:rPr>
              <a:t>управление </a:t>
            </a:r>
            <a:r>
              <a:rPr lang="ru-RU" sz="1400" dirty="0">
                <a:solidFill>
                  <a:schemeClr val="accent2">
                    <a:lumMod val="75000"/>
                  </a:schemeClr>
                </a:solidFill>
              </a:rPr>
              <a:t>(высокое дерево, два ведра, пять груш, вышел из дома, рассказал о друге); </a:t>
            </a:r>
            <a:endParaRPr lang="ru-RU" sz="1400" dirty="0" smtClean="0">
              <a:solidFill>
                <a:schemeClr val="accent2">
                  <a:lumMod val="75000"/>
                </a:schemeClr>
              </a:solidFill>
            </a:endParaRPr>
          </a:p>
          <a:p>
            <a:pPr marL="0" indent="0">
              <a:buNone/>
            </a:pPr>
            <a:r>
              <a:rPr lang="ru-RU" sz="1400" dirty="0" smtClean="0">
                <a:solidFill>
                  <a:schemeClr val="accent2">
                    <a:lumMod val="75000"/>
                  </a:schemeClr>
                </a:solidFill>
              </a:rPr>
              <a:t>адекватное </a:t>
            </a:r>
            <a:r>
              <a:rPr lang="ru-RU" sz="1400" dirty="0">
                <a:solidFill>
                  <a:schemeClr val="accent2">
                    <a:lumMod val="75000"/>
                  </a:schemeClr>
                </a:solidFill>
              </a:rPr>
              <a:t>употребление сложных предлогов (из-за, из-под, над, с (со) и т.д.). Если ребенок неправильно говорит (пропускает предлоги, путает окончания, неверно строит фразу и т.д.), то он неправильно и понимает фразу. Ему все равно на, над или под столом; Маша бежит за собакой или собака – за Машей; он не заметит ошибки и в предложении: «Чашка упала, потому что разбилась». Поэтому на дом будет даваться много заданий, направленных на вырабатывание у детей умения правильно изменять слова по родам, числам и падежам и согласовывать их между собой.</a:t>
            </a:r>
          </a:p>
        </p:txBody>
      </p:sp>
    </p:spTree>
    <p:extLst>
      <p:ext uri="{BB962C8B-B14F-4D97-AF65-F5344CB8AC3E}">
        <p14:creationId xmlns:p14="http://schemas.microsoft.com/office/powerpoint/2010/main" xmlns="" val="3932564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981200"/>
            <a:ext cx="8229600" cy="4340237"/>
          </a:xfrm>
        </p:spPr>
        <p:txBody>
          <a:bodyPr/>
          <a:lstStyle/>
          <a:p>
            <a:pPr>
              <a:buNone/>
            </a:pPr>
            <a:r>
              <a:rPr lang="ru-RU" sz="2400" dirty="0" smtClean="0">
                <a:latin typeface="Times New Roman" pitchFamily="18" charset="0"/>
                <a:cs typeface="Times New Roman" pitchFamily="18" charset="0"/>
              </a:rPr>
              <a:t> </a:t>
            </a:r>
            <a:r>
              <a:rPr lang="ru-RU" sz="3600" b="1" dirty="0">
                <a:solidFill>
                  <a:prstClr val="black"/>
                </a:solidFill>
              </a:rPr>
              <a:t> </a:t>
            </a:r>
            <a:r>
              <a:rPr lang="ru-RU" sz="3600" b="1" dirty="0">
                <a:solidFill>
                  <a:schemeClr val="accent2">
                    <a:lumMod val="75000"/>
                  </a:schemeClr>
                </a:solidFill>
              </a:rPr>
              <a:t>Состояние слоговой структуры слова.</a:t>
            </a:r>
            <a:endParaRPr lang="ru-RU" sz="3600" b="1" dirty="0" smtClean="0">
              <a:solidFill>
                <a:schemeClr val="accent2">
                  <a:lumMod val="75000"/>
                </a:schemeClr>
              </a:solidFill>
            </a:endParaRPr>
          </a:p>
          <a:p>
            <a:pPr>
              <a:buNone/>
            </a:pPr>
            <a:r>
              <a:rPr lang="ru-RU" sz="2400" dirty="0" smtClean="0">
                <a:solidFill>
                  <a:schemeClr val="accent2">
                    <a:lumMod val="75000"/>
                  </a:schemeClr>
                </a:solidFill>
              </a:rPr>
              <a:t>К концу учебного года (к 6 годам) </a:t>
            </a:r>
            <a:r>
              <a:rPr lang="ru-RU" sz="2400" dirty="0">
                <a:solidFill>
                  <a:schemeClr val="accent2">
                    <a:lumMod val="75000"/>
                  </a:schemeClr>
                </a:solidFill>
              </a:rPr>
              <a:t>ребенок должен </a:t>
            </a:r>
            <a:r>
              <a:rPr lang="ru-RU" sz="2400" dirty="0" smtClean="0">
                <a:solidFill>
                  <a:schemeClr val="accent2">
                    <a:lumMod val="75000"/>
                  </a:schemeClr>
                </a:solidFill>
              </a:rPr>
              <a:t>уметь безошибочно произносить слова типа: велосипедист, экскурсовод и т.п. </a:t>
            </a:r>
          </a:p>
          <a:p>
            <a:pPr>
              <a:buNone/>
            </a:pPr>
            <a:r>
              <a:rPr lang="ru-RU" sz="2400" dirty="0" smtClean="0">
                <a:solidFill>
                  <a:schemeClr val="accent2">
                    <a:lumMod val="75000"/>
                  </a:schemeClr>
                </a:solidFill>
              </a:rPr>
              <a:t>Дети определяют </a:t>
            </a:r>
            <a:r>
              <a:rPr lang="ru-RU" sz="2400" dirty="0">
                <a:solidFill>
                  <a:schemeClr val="accent2">
                    <a:lumMod val="75000"/>
                  </a:schemeClr>
                </a:solidFill>
              </a:rPr>
              <a:t>количество слогов в слове. Делят предложения </a:t>
            </a:r>
            <a:r>
              <a:rPr lang="ru-RU" sz="2400" dirty="0" smtClean="0">
                <a:solidFill>
                  <a:schemeClr val="accent2">
                    <a:lumMod val="75000"/>
                  </a:schemeClr>
                </a:solidFill>
              </a:rPr>
              <a:t>на </a:t>
            </a:r>
            <a:r>
              <a:rPr lang="ru-RU" sz="2400" dirty="0">
                <a:solidFill>
                  <a:schemeClr val="accent2">
                    <a:lumMod val="75000"/>
                  </a:schemeClr>
                </a:solidFill>
              </a:rPr>
              <a:t>слова. Владеют навыками звукового анализа слов. </a:t>
            </a:r>
            <a:endParaRPr lang="ru-RU" sz="2400" dirty="0" smtClean="0">
              <a:solidFill>
                <a:schemeClr val="accent2">
                  <a:lumMod val="75000"/>
                </a:schemeClr>
              </a:solidFill>
              <a:latin typeface="Times New Roman" pitchFamily="18" charset="0"/>
              <a:cs typeface="Times New Roman" pitchFamily="18" charset="0"/>
            </a:endParaRPr>
          </a:p>
          <a:p>
            <a:pPr>
              <a:buNone/>
              <a:defRPr/>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28625" y="188641"/>
            <a:ext cx="8229600" cy="720080"/>
          </a:xfrm>
        </p:spPr>
        <p:txBody>
          <a:bodyPr/>
          <a:lstStyle/>
          <a:p>
            <a:r>
              <a:rPr lang="ru-RU" sz="3200" b="1" dirty="0" smtClean="0">
                <a:solidFill>
                  <a:srgbClr val="002060"/>
                </a:solidFill>
                <a:latin typeface="Times New Roman" pitchFamily="18" charset="0"/>
                <a:cs typeface="Times New Roman" pitchFamily="18" charset="0"/>
              </a:rPr>
              <a:t/>
            </a:r>
            <a:br>
              <a:rPr lang="ru-RU" sz="3200" b="1" dirty="0" smtClean="0">
                <a:solidFill>
                  <a:srgbClr val="002060"/>
                </a:solidFill>
                <a:latin typeface="Times New Roman" pitchFamily="18" charset="0"/>
                <a:cs typeface="Times New Roman" pitchFamily="18" charset="0"/>
              </a:rPr>
            </a:br>
            <a:endParaRPr lang="ru-RU" sz="3600" b="1" dirty="0" smtClean="0">
              <a:solidFill>
                <a:srgbClr val="002060"/>
              </a:solidFill>
              <a:latin typeface="Times New Roman" pitchFamily="18" charset="0"/>
              <a:cs typeface="Times New Roman" pitchFamily="18" charset="0"/>
            </a:endParaRPr>
          </a:p>
        </p:txBody>
      </p:sp>
      <p:sp>
        <p:nvSpPr>
          <p:cNvPr id="3075" name="Содержимое 2"/>
          <p:cNvSpPr>
            <a:spLocks noGrp="1"/>
          </p:cNvSpPr>
          <p:nvPr>
            <p:ph idx="1"/>
          </p:nvPr>
        </p:nvSpPr>
        <p:spPr>
          <a:xfrm>
            <a:off x="571500" y="2060848"/>
            <a:ext cx="8158163" cy="4493941"/>
          </a:xfrm>
        </p:spPr>
        <p:txBody>
          <a:bodyPr/>
          <a:lstStyle/>
          <a:p>
            <a:pPr marL="0" indent="0">
              <a:buNone/>
            </a:pPr>
            <a:r>
              <a:rPr lang="ru-RU" sz="3600" b="1" dirty="0">
                <a:solidFill>
                  <a:schemeClr val="accent2">
                    <a:lumMod val="75000"/>
                  </a:schemeClr>
                </a:solidFill>
              </a:rPr>
              <a:t>Состояние словарного запаса. </a:t>
            </a:r>
            <a:endParaRPr lang="ru-RU" sz="3600" b="1" dirty="0" smtClean="0">
              <a:solidFill>
                <a:schemeClr val="accent2">
                  <a:lumMod val="75000"/>
                </a:schemeClr>
              </a:solidFill>
            </a:endParaRPr>
          </a:p>
          <a:p>
            <a:pPr marL="0" indent="0">
              <a:buNone/>
            </a:pPr>
            <a:r>
              <a:rPr lang="ru-RU" sz="2000" dirty="0" smtClean="0">
                <a:solidFill>
                  <a:schemeClr val="accent2">
                    <a:lumMod val="75000"/>
                  </a:schemeClr>
                </a:solidFill>
              </a:rPr>
              <a:t>Словарь </a:t>
            </a:r>
            <a:r>
              <a:rPr lang="ru-RU" sz="2000" dirty="0">
                <a:solidFill>
                  <a:schemeClr val="accent2">
                    <a:lumMod val="75000"/>
                  </a:schemeClr>
                </a:solidFill>
              </a:rPr>
              <a:t>3000 – 3500 </a:t>
            </a:r>
            <a:r>
              <a:rPr lang="ru-RU" sz="2000" dirty="0" smtClean="0">
                <a:solidFill>
                  <a:schemeClr val="accent2">
                    <a:lumMod val="75000"/>
                  </a:schemeClr>
                </a:solidFill>
              </a:rPr>
              <a:t>слов. </a:t>
            </a:r>
            <a:r>
              <a:rPr lang="ru-RU" sz="2000" dirty="0">
                <a:solidFill>
                  <a:schemeClr val="accent2">
                    <a:lumMod val="75000"/>
                  </a:schemeClr>
                </a:solidFill>
              </a:rPr>
              <a:t>Дети подбирают антонимы и синонимы к словосочетаниям, усваивают многозначность слов, подбирают родственные слова самостоятельно. Следует обратить внимание на наиболее трудные на сегодняшний день разделы: времена года, их признаки, месяцы, дни недели, качества предметов, родственные связи. Употребление приставочных глаголов, существительных, обозначающих профессии (дирижер, балерина, комбайнер и т.д.), названий спортсменов по видам спорта (бегун, пловчиха, конькобежец и т.д.) вызывает трудности. В словаре детей зачастую отсутствуют сложные существительные (соковыжималка, ледоход и т.д.), сложные прилагательные (тонконогий, длиннохвостый, остромордая), притяжательные прилагательные (лисий, </a:t>
            </a:r>
            <a:r>
              <a:rPr lang="ru-RU" sz="2000" dirty="0" smtClean="0">
                <a:solidFill>
                  <a:schemeClr val="accent2">
                    <a:lumMod val="75000"/>
                  </a:schemeClr>
                </a:solidFill>
              </a:rPr>
              <a:t>обезьяний </a:t>
            </a:r>
            <a:r>
              <a:rPr lang="ru-RU" sz="2000" dirty="0">
                <a:solidFill>
                  <a:schemeClr val="accent2">
                    <a:lumMod val="75000"/>
                  </a:schemeClr>
                </a:solidFill>
              </a:rPr>
              <a:t>и т.п.).</a:t>
            </a:r>
            <a:endParaRPr lang="ru-RU" sz="2000" dirty="0" smtClean="0">
              <a:solidFill>
                <a:schemeClr val="accent2">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Шаблон 2">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Шаблон 2</Template>
  <TotalTime>456</TotalTime>
  <Words>833</Words>
  <Application>Microsoft Office PowerPoint</Application>
  <PresentationFormat>Экран (4:3)</PresentationFormat>
  <Paragraphs>58</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Шаблон 2</vt:lpstr>
      <vt:lpstr>«Особенности организации работы в логопедической группе. Результаты логопедического обследования» </vt:lpstr>
      <vt:lpstr>Результаты логопедического обследования</vt:lpstr>
      <vt:lpstr>Логопедическое обследование включает в себя проверку состояния: </vt:lpstr>
      <vt:lpstr>Слайд 4</vt:lpstr>
      <vt:lpstr>Речевое развитие в норме</vt:lpstr>
      <vt:lpstr>Слайд 6</vt:lpstr>
      <vt:lpstr>Состояние грамматического строя. </vt:lpstr>
      <vt:lpstr>Слайд 8</vt:lpstr>
      <vt:lpstr> </vt:lpstr>
      <vt:lpstr> Состояние связной речи.  </vt:lpstr>
      <vt:lpstr> </vt:lpstr>
      <vt:lpstr>Роль семьи в преодолении речевых нарушений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«Речевые нарушения и организация коррекционной работы»</dc:title>
  <dc:creator>Таня</dc:creator>
  <cp:lastModifiedBy>User2</cp:lastModifiedBy>
  <cp:revision>49</cp:revision>
  <dcterms:created xsi:type="dcterms:W3CDTF">2016-11-01T12:24:37Z</dcterms:created>
  <dcterms:modified xsi:type="dcterms:W3CDTF">2024-09-24T12:05:03Z</dcterms:modified>
</cp:coreProperties>
</file>